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70" r:id="rId4"/>
  </p:sldMasterIdLst>
  <p:notesMasterIdLst>
    <p:notesMasterId r:id="rId24"/>
  </p:notesMasterIdLst>
  <p:handoutMasterIdLst>
    <p:handoutMasterId r:id="rId25"/>
  </p:handoutMasterIdLst>
  <p:sldIdLst>
    <p:sldId id="579" r:id="rId5"/>
    <p:sldId id="574" r:id="rId6"/>
    <p:sldId id="599" r:id="rId7"/>
    <p:sldId id="558" r:id="rId8"/>
    <p:sldId id="559" r:id="rId9"/>
    <p:sldId id="628" r:id="rId10"/>
    <p:sldId id="577" r:id="rId11"/>
    <p:sldId id="618" r:id="rId12"/>
    <p:sldId id="608" r:id="rId13"/>
    <p:sldId id="630" r:id="rId14"/>
    <p:sldId id="610" r:id="rId15"/>
    <p:sldId id="611" r:id="rId16"/>
    <p:sldId id="586" r:id="rId17"/>
    <p:sldId id="593" r:id="rId18"/>
    <p:sldId id="615" r:id="rId19"/>
    <p:sldId id="616" r:id="rId20"/>
    <p:sldId id="584" r:id="rId21"/>
    <p:sldId id="629" r:id="rId22"/>
    <p:sldId id="607" r:id="rId23"/>
  </p:sldIdLst>
  <p:sldSz cx="9144000" cy="6858000" type="screen4x3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FAA"/>
    <a:srgbClr val="E62ACB"/>
    <a:srgbClr val="5D9595"/>
    <a:srgbClr val="D3DBE5"/>
    <a:srgbClr val="6EAAB4"/>
    <a:srgbClr val="3595B7"/>
    <a:srgbClr val="FFFFFF"/>
    <a:srgbClr val="E02F0C"/>
    <a:srgbClr val="E01D0E"/>
    <a:srgbClr val="008C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2238" autoAdjust="0"/>
    <p:restoredTop sz="86331" autoAdjust="0"/>
  </p:normalViewPr>
  <p:slideViewPr>
    <p:cSldViewPr>
      <p:cViewPr varScale="1">
        <p:scale>
          <a:sx n="62" d="100"/>
          <a:sy n="62" d="100"/>
        </p:scale>
        <p:origin x="2028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18.xml"/><Relationship Id="rId1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5EFD7A-A875-442F-B141-6CBB8428D547}" type="datetimeFigureOut">
              <a:rPr lang="en-GB" smtClean="0"/>
              <a:t>12/07/2017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0F3680-4690-4333-82C3-A678B3D858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88385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862" cy="495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62" tIns="47781" rIns="95562" bIns="47781" numCol="1" anchor="t" anchorCtr="0" compatLnSpc="1">
            <a:prstTxWarp prst="textNoShape">
              <a:avLst/>
            </a:prstTxWarp>
          </a:bodyPr>
          <a:lstStyle>
            <a:lvl1pPr defTabSz="955731">
              <a:defRPr sz="13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94" y="0"/>
            <a:ext cx="2945862" cy="495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62" tIns="47781" rIns="95562" bIns="47781" numCol="1" anchor="t" anchorCtr="0" compatLnSpc="1">
            <a:prstTxWarp prst="textNoShape">
              <a:avLst/>
            </a:prstTxWarp>
          </a:bodyPr>
          <a:lstStyle>
            <a:lvl1pPr algn="r" defTabSz="955731">
              <a:defRPr sz="13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64" y="4714653"/>
            <a:ext cx="5438748" cy="4466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62" tIns="47781" rIns="95562" bIns="477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305"/>
            <a:ext cx="2945862" cy="495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62" tIns="47781" rIns="95562" bIns="47781" numCol="1" anchor="b" anchorCtr="0" compatLnSpc="1">
            <a:prstTxWarp prst="textNoShape">
              <a:avLst/>
            </a:prstTxWarp>
          </a:bodyPr>
          <a:lstStyle>
            <a:lvl1pPr defTabSz="955731">
              <a:defRPr sz="13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94" y="9429305"/>
            <a:ext cx="2945862" cy="495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62" tIns="47781" rIns="95562" bIns="47781" numCol="1" anchor="b" anchorCtr="0" compatLnSpc="1">
            <a:prstTxWarp prst="textNoShape">
              <a:avLst/>
            </a:prstTxWarp>
          </a:bodyPr>
          <a:lstStyle>
            <a:lvl1pPr algn="r" defTabSz="955731">
              <a:defRPr sz="1300" smtClean="0"/>
            </a:lvl1pPr>
          </a:lstStyle>
          <a:p>
            <a:pPr>
              <a:defRPr/>
            </a:pPr>
            <a:fld id="{A1709E57-6E7A-488E-A672-085C9194CF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30696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709E57-6E7A-488E-A672-085C9194CF9D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7313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 b="1" u="sng">
                <a:solidFill>
                  <a:schemeClr val="tx2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69993" indent="-296151" eaLnBrk="0" hangingPunct="0">
              <a:defRPr sz="2100" b="1" u="sng">
                <a:solidFill>
                  <a:schemeClr val="tx2"/>
                </a:solidFill>
                <a:latin typeface="Tahoma" charset="0"/>
                <a:ea typeface="ＭＳ Ｐゴシック" charset="0"/>
              </a:defRPr>
            </a:lvl2pPr>
            <a:lvl3pPr marL="1184605" indent="-236921" eaLnBrk="0" hangingPunct="0">
              <a:defRPr sz="2100" b="1" u="sng">
                <a:solidFill>
                  <a:schemeClr val="tx2"/>
                </a:solidFill>
                <a:latin typeface="Tahoma" charset="0"/>
                <a:ea typeface="ＭＳ Ｐゴシック" charset="0"/>
              </a:defRPr>
            </a:lvl3pPr>
            <a:lvl4pPr marL="1658447" indent="-236921" eaLnBrk="0" hangingPunct="0">
              <a:defRPr sz="2100" b="1" u="sng">
                <a:solidFill>
                  <a:schemeClr val="tx2"/>
                </a:solidFill>
                <a:latin typeface="Tahoma" charset="0"/>
                <a:ea typeface="ＭＳ Ｐゴシック" charset="0"/>
              </a:defRPr>
            </a:lvl4pPr>
            <a:lvl5pPr marL="2132289" indent="-236921" eaLnBrk="0" hangingPunct="0">
              <a:defRPr sz="2100" b="1" u="sng">
                <a:solidFill>
                  <a:schemeClr val="tx2"/>
                </a:solidFill>
                <a:latin typeface="Tahoma" charset="0"/>
                <a:ea typeface="ＭＳ Ｐゴシック" charset="0"/>
              </a:defRPr>
            </a:lvl5pPr>
            <a:lvl6pPr marL="2606131" indent="-236921" algn="ctr" eaLnBrk="0" fontAlgn="base" hangingPunct="0">
              <a:spcBef>
                <a:spcPct val="0"/>
              </a:spcBef>
              <a:spcAft>
                <a:spcPct val="0"/>
              </a:spcAft>
              <a:defRPr sz="2100" b="1" u="sng">
                <a:solidFill>
                  <a:schemeClr val="tx2"/>
                </a:solidFill>
                <a:latin typeface="Tahoma" charset="0"/>
                <a:ea typeface="ＭＳ Ｐゴシック" charset="0"/>
              </a:defRPr>
            </a:lvl6pPr>
            <a:lvl7pPr marL="3079974" indent="-236921" algn="ctr" eaLnBrk="0" fontAlgn="base" hangingPunct="0">
              <a:spcBef>
                <a:spcPct val="0"/>
              </a:spcBef>
              <a:spcAft>
                <a:spcPct val="0"/>
              </a:spcAft>
              <a:defRPr sz="2100" b="1" u="sng">
                <a:solidFill>
                  <a:schemeClr val="tx2"/>
                </a:solidFill>
                <a:latin typeface="Tahoma" charset="0"/>
                <a:ea typeface="ＭＳ Ｐゴシック" charset="0"/>
              </a:defRPr>
            </a:lvl7pPr>
            <a:lvl8pPr marL="3553816" indent="-236921" algn="ctr" eaLnBrk="0" fontAlgn="base" hangingPunct="0">
              <a:spcBef>
                <a:spcPct val="0"/>
              </a:spcBef>
              <a:spcAft>
                <a:spcPct val="0"/>
              </a:spcAft>
              <a:defRPr sz="2100" b="1" u="sng">
                <a:solidFill>
                  <a:schemeClr val="tx2"/>
                </a:solidFill>
                <a:latin typeface="Tahoma" charset="0"/>
                <a:ea typeface="ＭＳ Ｐゴシック" charset="0"/>
              </a:defRPr>
            </a:lvl8pPr>
            <a:lvl9pPr marL="4027658" indent="-236921" algn="ctr" eaLnBrk="0" fontAlgn="base" hangingPunct="0">
              <a:spcBef>
                <a:spcPct val="0"/>
              </a:spcBef>
              <a:spcAft>
                <a:spcPct val="0"/>
              </a:spcAft>
              <a:defRPr sz="2100" b="1" u="sng">
                <a:solidFill>
                  <a:schemeClr val="tx2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/>
            <a:fld id="{06428E55-F180-5143-A6D1-B21C0FF09CA2}" type="slidenum">
              <a:rPr lang="en-US" sz="1200" b="0" u="none">
                <a:solidFill>
                  <a:schemeClr val="tx1"/>
                </a:solidFill>
                <a:latin typeface="Arial" charset="0"/>
              </a:rPr>
              <a:pPr eaLnBrk="1" hangingPunct="1"/>
              <a:t>2</a:t>
            </a:fld>
            <a:endParaRPr lang="en-US" sz="1200" b="0" u="none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20825" y="568325"/>
            <a:ext cx="4062413" cy="3048000"/>
          </a:xfrm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1050" y="3749138"/>
            <a:ext cx="5837202" cy="597552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marL="236921" indent="-236921">
              <a:buClr>
                <a:schemeClr val="tx1"/>
              </a:buClr>
            </a:pPr>
            <a:endParaRPr lang="en-US" sz="15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6594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Projects</a:t>
            </a:r>
            <a:r>
              <a:rPr lang="en-US" dirty="0"/>
              <a:t>: </a:t>
            </a:r>
          </a:p>
          <a:p>
            <a:pPr marL="171450" indent="-171450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Federated approach: Other GEO tasks also relate to SDGs.</a:t>
            </a:r>
            <a:r>
              <a:rPr lang="en-US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GI-18 serves a coordination function - guidance, consistent approaches, quality standards</a:t>
            </a:r>
          </a:p>
          <a:p>
            <a:pPr marL="171450" indent="-171450">
              <a:buFont typeface="Arial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A series of pilot projects apply and test uses of Earth observations to support the assessment and tracking of the SDGs, including integration with national statistical accounts for the indicators.</a:t>
            </a:r>
            <a:r>
              <a:rPr lang="en-US" dirty="0">
                <a:effectLst/>
              </a:rPr>
              <a:t> </a:t>
            </a:r>
          </a:p>
          <a:p>
            <a:pPr marL="171450" marR="0" lvl="1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Projects: Include efforts to support qualitative and quantitative evaluation on the benefits of Earth observations to enable societal benefits.</a:t>
            </a:r>
            <a:endParaRPr lang="en-US" dirty="0">
              <a:effectLst/>
            </a:endParaRPr>
          </a:p>
          <a:p>
            <a:pPr marL="171450" indent="-171450">
              <a:buFont typeface="Arial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Some pilot project activities may focus on one country and address several SDG indicators; others may focus on a particular SDG indicator and apply it to several countries. </a:t>
            </a:r>
          </a:p>
          <a:p>
            <a:pPr marL="171450" indent="-171450">
              <a:buFont typeface="Arial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particular attention to the ability to scale a method to multiple nations or stakeholders on a regional or global scale</a:t>
            </a:r>
            <a:r>
              <a:rPr lang="en-US" dirty="0">
                <a:effectLst/>
              </a:rPr>
              <a:t> </a:t>
            </a:r>
          </a:p>
          <a:p>
            <a:pPr marL="171450" indent="-171450">
              <a:buFont typeface="Arial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share smart practices and provide guidance, encouraging consistent approaches and quality standards</a:t>
            </a:r>
            <a:r>
              <a:rPr lang="en-US" dirty="0">
                <a:effectLst/>
              </a:rPr>
              <a:t> </a:t>
            </a:r>
            <a:endParaRPr lang="en-US" sz="1200" kern="1200" dirty="0">
              <a:solidFill>
                <a:schemeClr val="tx1"/>
              </a:solidFill>
              <a:effectLst/>
              <a:latin typeface="Calibri" pitchFamily="34" charset="0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Calibri" pitchFamily="34" charset="0"/>
              <a:ea typeface="+mn-ea"/>
              <a:cs typeface="+mn-cs"/>
            </a:endParaRPr>
          </a:p>
          <a:p>
            <a:r>
              <a:rPr lang="en-US" b="1" dirty="0"/>
              <a:t>Capacity Building</a:t>
            </a:r>
          </a:p>
          <a:p>
            <a:pPr marL="171450" indent="-171450">
              <a:buFont typeface="Arial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draw on and contribute to GEO’s established capacity building activities and expertise</a:t>
            </a:r>
            <a:r>
              <a:rPr lang="en-US" dirty="0">
                <a:effectLst/>
              </a:rPr>
              <a:t> </a:t>
            </a:r>
          </a:p>
          <a:p>
            <a:pPr marL="171450" indent="-171450">
              <a:buFont typeface="Arial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includes virtual and physical activities, such as trainings, webinars, joint projects, applied research, and workshops, among many other successful capacity building practices</a:t>
            </a:r>
            <a:r>
              <a:rPr lang="en-US" dirty="0">
                <a:effectLst/>
              </a:rPr>
              <a:t> </a:t>
            </a:r>
            <a:endParaRPr lang="en-US" b="1" dirty="0"/>
          </a:p>
          <a:p>
            <a:endParaRPr lang="en-US" b="1" dirty="0"/>
          </a:p>
          <a:p>
            <a:r>
              <a:rPr lang="en-US" b="1" dirty="0"/>
              <a:t>Data and Information Products:</a:t>
            </a:r>
          </a:p>
          <a:p>
            <a:pPr marL="171450" indent="-171450">
              <a:buFont typeface="Arial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</a:rPr>
              <a:t>support GEO’s efforts to promote and encourage open data policies</a:t>
            </a:r>
            <a:r>
              <a:rPr lang="en-US" dirty="0">
                <a:effectLst/>
              </a:rPr>
              <a:t> </a:t>
            </a:r>
            <a:endParaRPr lang="en-US" b="1" dirty="0"/>
          </a:p>
          <a:p>
            <a:endParaRPr lang="en-US" b="1" dirty="0"/>
          </a:p>
          <a:p>
            <a:r>
              <a:rPr lang="en-US" b="1" dirty="0"/>
              <a:t>Outreach</a:t>
            </a:r>
            <a:r>
              <a:rPr lang="en-US" dirty="0"/>
              <a:t>:</a:t>
            </a:r>
          </a:p>
          <a:p>
            <a:r>
              <a:rPr lang="en-US" dirty="0"/>
              <a:t>creation and maintenance of a portfolio of materials, such as examples, stories, articles, and web features. For instance, a series of thematic examples can articulate how Earth observations relate to specific SDGs and can be integrated with traditional statistical approaches;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2DBDB-569D-4D23-BD7C-073EA5DC607A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9456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709E57-6E7A-488E-A672-085C9194CF9D}" type="slidenum">
              <a:rPr lang="en-US" altLang="en-US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0475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Translate into Spanish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047BEE-1462-4327-A529-E6B9694F6E2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6270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 b="1" u="sng">
                <a:solidFill>
                  <a:schemeClr val="tx2"/>
                </a:solidFill>
                <a:latin typeface="Tahoma" charset="0"/>
                <a:ea typeface="ＭＳ Ｐゴシック" charset="0"/>
                <a:cs typeface="ＭＳ Ｐゴシック" charset="0"/>
              </a:defRPr>
            </a:lvl1pPr>
            <a:lvl2pPr marL="769993" indent="-296151" eaLnBrk="0" hangingPunct="0">
              <a:defRPr sz="2100" b="1" u="sng">
                <a:solidFill>
                  <a:schemeClr val="tx2"/>
                </a:solidFill>
                <a:latin typeface="Tahoma" charset="0"/>
                <a:ea typeface="ＭＳ Ｐゴシック" charset="0"/>
              </a:defRPr>
            </a:lvl2pPr>
            <a:lvl3pPr marL="1184605" indent="-236921" eaLnBrk="0" hangingPunct="0">
              <a:defRPr sz="2100" b="1" u="sng">
                <a:solidFill>
                  <a:schemeClr val="tx2"/>
                </a:solidFill>
                <a:latin typeface="Tahoma" charset="0"/>
                <a:ea typeface="ＭＳ Ｐゴシック" charset="0"/>
              </a:defRPr>
            </a:lvl3pPr>
            <a:lvl4pPr marL="1658447" indent="-236921" eaLnBrk="0" hangingPunct="0">
              <a:defRPr sz="2100" b="1" u="sng">
                <a:solidFill>
                  <a:schemeClr val="tx2"/>
                </a:solidFill>
                <a:latin typeface="Tahoma" charset="0"/>
                <a:ea typeface="ＭＳ Ｐゴシック" charset="0"/>
              </a:defRPr>
            </a:lvl4pPr>
            <a:lvl5pPr marL="2132289" indent="-236921" eaLnBrk="0" hangingPunct="0">
              <a:defRPr sz="2100" b="1" u="sng">
                <a:solidFill>
                  <a:schemeClr val="tx2"/>
                </a:solidFill>
                <a:latin typeface="Tahoma" charset="0"/>
                <a:ea typeface="ＭＳ Ｐゴシック" charset="0"/>
              </a:defRPr>
            </a:lvl5pPr>
            <a:lvl6pPr marL="2606131" indent="-236921" algn="ctr" eaLnBrk="0" fontAlgn="base" hangingPunct="0">
              <a:spcBef>
                <a:spcPct val="0"/>
              </a:spcBef>
              <a:spcAft>
                <a:spcPct val="0"/>
              </a:spcAft>
              <a:defRPr sz="2100" b="1" u="sng">
                <a:solidFill>
                  <a:schemeClr val="tx2"/>
                </a:solidFill>
                <a:latin typeface="Tahoma" charset="0"/>
                <a:ea typeface="ＭＳ Ｐゴシック" charset="0"/>
              </a:defRPr>
            </a:lvl6pPr>
            <a:lvl7pPr marL="3079974" indent="-236921" algn="ctr" eaLnBrk="0" fontAlgn="base" hangingPunct="0">
              <a:spcBef>
                <a:spcPct val="0"/>
              </a:spcBef>
              <a:spcAft>
                <a:spcPct val="0"/>
              </a:spcAft>
              <a:defRPr sz="2100" b="1" u="sng">
                <a:solidFill>
                  <a:schemeClr val="tx2"/>
                </a:solidFill>
                <a:latin typeface="Tahoma" charset="0"/>
                <a:ea typeface="ＭＳ Ｐゴシック" charset="0"/>
              </a:defRPr>
            </a:lvl7pPr>
            <a:lvl8pPr marL="3553816" indent="-236921" algn="ctr" eaLnBrk="0" fontAlgn="base" hangingPunct="0">
              <a:spcBef>
                <a:spcPct val="0"/>
              </a:spcBef>
              <a:spcAft>
                <a:spcPct val="0"/>
              </a:spcAft>
              <a:defRPr sz="2100" b="1" u="sng">
                <a:solidFill>
                  <a:schemeClr val="tx2"/>
                </a:solidFill>
                <a:latin typeface="Tahoma" charset="0"/>
                <a:ea typeface="ＭＳ Ｐゴシック" charset="0"/>
              </a:defRPr>
            </a:lvl8pPr>
            <a:lvl9pPr marL="4027658" indent="-236921" algn="ctr" eaLnBrk="0" fontAlgn="base" hangingPunct="0">
              <a:spcBef>
                <a:spcPct val="0"/>
              </a:spcBef>
              <a:spcAft>
                <a:spcPct val="0"/>
              </a:spcAft>
              <a:defRPr sz="2100" b="1" u="sng">
                <a:solidFill>
                  <a:schemeClr val="tx2"/>
                </a:solidFill>
                <a:latin typeface="Tahoma" charset="0"/>
                <a:ea typeface="ＭＳ Ｐゴシック" charset="0"/>
              </a:defRPr>
            </a:lvl9pPr>
          </a:lstStyle>
          <a:p>
            <a:pPr eaLnBrk="1" hangingPunct="1"/>
            <a:fld id="{06428E55-F180-5143-A6D1-B21C0FF09CA2}" type="slidenum">
              <a:rPr lang="en-US" sz="1200" b="0" u="none">
                <a:solidFill>
                  <a:schemeClr val="tx1"/>
                </a:solidFill>
                <a:latin typeface="Arial" charset="0"/>
              </a:rPr>
              <a:pPr eaLnBrk="1" hangingPunct="1"/>
              <a:t>18</a:t>
            </a:fld>
            <a:endParaRPr lang="en-US" sz="1200" b="0" u="none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20825" y="568325"/>
            <a:ext cx="4062413" cy="3048000"/>
          </a:xfrm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1050" y="3749138"/>
            <a:ext cx="5837202" cy="597552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marL="236921" indent="-236921">
              <a:buClr>
                <a:schemeClr val="tx1"/>
              </a:buClr>
            </a:pPr>
            <a:endParaRPr lang="en-US" sz="15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659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685800" y="2895600"/>
            <a:ext cx="4953000" cy="1143000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en-US" altLang="en-US" noProof="0"/>
              <a:t>Click to edit Master title style</a:t>
            </a:r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685800" y="4191000"/>
            <a:ext cx="6400800" cy="1752600"/>
          </a:xfrm>
        </p:spPr>
        <p:txBody>
          <a:bodyPr/>
          <a:lstStyle>
            <a:lvl1pPr marL="0" indent="0">
              <a:buFontTx/>
              <a:buNone/>
              <a:defRPr sz="1800"/>
            </a:lvl1pPr>
          </a:lstStyle>
          <a:p>
            <a:pPr lvl="0"/>
            <a:r>
              <a:rPr lang="en-US" altLang="en-US" noProof="0"/>
              <a:t>Click to edit Master subtitle style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US" altLang="en-US">
              <a:solidFill>
                <a:srgbClr val="000000"/>
              </a:solidFill>
              <a:latin typeface="Times" charset="0"/>
              <a:ea typeface="MS PGothic" pitchFamily="34" charset="-128"/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/>
            <a:endParaRPr lang="en-US" altLang="en-US">
              <a:solidFill>
                <a:srgbClr val="000000"/>
              </a:solidFill>
              <a:latin typeface="Times" charset="0"/>
              <a:ea typeface="MS PGothic" pitchFamily="34" charset="-128"/>
            </a:endParaRP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BC194A8-081C-463C-8BE6-E6714627093F}" type="slidenum">
              <a:rPr lang="en-US" altLang="en-US">
                <a:solidFill>
                  <a:srgbClr val="000000"/>
                </a:solidFill>
                <a:latin typeface="Times" charset="0"/>
                <a:ea typeface="MS PGothic" pitchFamily="34" charset="-128"/>
              </a:rPr>
              <a:pPr/>
              <a:t>‹#›</a:t>
            </a:fld>
            <a:endParaRPr lang="en-US" altLang="en-US">
              <a:solidFill>
                <a:srgbClr val="000000"/>
              </a:solidFill>
              <a:latin typeface="Times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89441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5847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838200"/>
            <a:ext cx="1943100" cy="5029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838200"/>
            <a:ext cx="5676900" cy="5029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56535"/>
            <a:ext cx="2843808" cy="996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178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45782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11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0063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6515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057400"/>
            <a:ext cx="38100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8100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1875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7339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0325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810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7502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8188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8382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057400"/>
            <a:ext cx="77724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44624"/>
            <a:ext cx="2843808" cy="996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354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3" r:id="rId12"/>
    <p:sldLayoutId id="2147483784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5FAA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5FAA"/>
          </a:solidFill>
          <a:latin typeface="Arial" charset="0"/>
          <a:ea typeface="MS PGothic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5FAA"/>
          </a:solidFill>
          <a:latin typeface="Arial" charset="0"/>
          <a:ea typeface="MS PGothic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5FAA"/>
          </a:solidFill>
          <a:latin typeface="Arial" charset="0"/>
          <a:ea typeface="MS PGothic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5FAA"/>
          </a:solidFill>
          <a:latin typeface="Arial" charset="0"/>
          <a:ea typeface="MS PGothic" pitchFamily="34" charset="-128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005FAA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005FAA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005FAA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005FAA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arthobservations.org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arthobservations.org/documents/publications/201703_geo_eo_for_2030_agenda.pdf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4624"/>
            <a:ext cx="10009112" cy="720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-36512" y="3212976"/>
            <a:ext cx="9721080" cy="2952328"/>
          </a:xfrm>
        </p:spPr>
        <p:txBody>
          <a:bodyPr/>
          <a:lstStyle/>
          <a:p>
            <a:pPr eaLnBrk="1" hangingPunct="1"/>
            <a:br>
              <a:rPr lang="fr-CH" altLang="en-US" sz="3200" dirty="0">
                <a:latin typeface="Arial Narrow"/>
                <a:cs typeface="Arial Narrow"/>
              </a:rPr>
            </a:br>
            <a:br>
              <a:rPr lang="fr-CH" altLang="en-US" sz="2800" dirty="0">
                <a:latin typeface="Arial Narrow"/>
                <a:cs typeface="Arial Narrow"/>
              </a:rPr>
            </a:br>
            <a:endParaRPr lang="en-US" altLang="en-US" sz="2400" b="0" dirty="0">
              <a:solidFill>
                <a:srgbClr val="008C7D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07504" y="1556940"/>
            <a:ext cx="9361040" cy="504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5FAA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5FAA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5FAA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5FAA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5FAA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5FAA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5FAA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5FAA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5FAA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4000" dirty="0">
                <a:solidFill>
                  <a:schemeClr val="accent2"/>
                </a:solidFill>
                <a:latin typeface="Arial Narrow" pitchFamily="34" charset="0"/>
              </a:rPr>
              <a:t>Earth Observations as a Tool to Achieve the Sustainable Development Goals (SDGs) </a:t>
            </a:r>
          </a:p>
          <a:p>
            <a:pPr eaLnBrk="1" hangingPunct="1"/>
            <a:endParaRPr lang="en-US" altLang="en-US" sz="4000" dirty="0">
              <a:solidFill>
                <a:schemeClr val="accent2"/>
              </a:solidFill>
              <a:latin typeface="Arial Narrow" pitchFamily="34" charset="0"/>
            </a:endParaRPr>
          </a:p>
          <a:p>
            <a:pPr eaLnBrk="1" hangingPunct="1"/>
            <a:br>
              <a:rPr lang="en-US" altLang="en-US" sz="3200" dirty="0">
                <a:solidFill>
                  <a:srgbClr val="3595B7"/>
                </a:solidFill>
                <a:latin typeface="Arial Narrow" pitchFamily="34" charset="0"/>
              </a:rPr>
            </a:br>
            <a:br>
              <a:rPr lang="en-US" altLang="en-US" sz="3200" dirty="0">
                <a:solidFill>
                  <a:srgbClr val="3595B7"/>
                </a:solidFill>
                <a:latin typeface="Arial Narrow" pitchFamily="34" charset="0"/>
              </a:rPr>
            </a:br>
            <a:endParaRPr lang="en-US" altLang="en-US" sz="3200" dirty="0">
              <a:solidFill>
                <a:srgbClr val="3595B7"/>
              </a:solidFill>
              <a:latin typeface="Arial Narrow" pitchFamily="34" charset="0"/>
            </a:endParaRPr>
          </a:p>
          <a:p>
            <a:pPr eaLnBrk="1" hangingPunct="1"/>
            <a:r>
              <a:rPr lang="en-US" altLang="en-US" dirty="0">
                <a:solidFill>
                  <a:srgbClr val="5D9595"/>
                </a:solidFill>
                <a:latin typeface="Arial Narrow" pitchFamily="34" charset="0"/>
              </a:rPr>
              <a:t>GEO Secretariat</a:t>
            </a:r>
            <a:br>
              <a:rPr lang="en-US" altLang="en-US" dirty="0">
                <a:solidFill>
                  <a:srgbClr val="5D9595"/>
                </a:solidFill>
                <a:latin typeface="Arial Narrow" pitchFamily="34" charset="0"/>
              </a:rPr>
            </a:br>
            <a:r>
              <a:rPr lang="en-US" altLang="en-US" dirty="0">
                <a:solidFill>
                  <a:srgbClr val="5D9595"/>
                </a:solidFill>
                <a:latin typeface="Arial Narrow" pitchFamily="34" charset="0"/>
              </a:rPr>
              <a:t>July 2017</a:t>
            </a:r>
            <a:br>
              <a:rPr lang="en-US" altLang="en-US" dirty="0">
                <a:solidFill>
                  <a:srgbClr val="5D9595"/>
                </a:solidFill>
                <a:latin typeface="Arial Narrow" pitchFamily="34" charset="0"/>
              </a:rPr>
            </a:br>
            <a:endParaRPr lang="en-US" altLang="en-US" b="0" dirty="0">
              <a:solidFill>
                <a:srgbClr val="5D959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121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Environment &amp; Sustainability – Complex Science Policy Interface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Science provides the best information on informed choices</a:t>
            </a:r>
          </a:p>
          <a:p>
            <a:r>
              <a:rPr lang="en-US" dirty="0"/>
              <a:t>Political system and society have to accept and implement policies for sustainable society</a:t>
            </a:r>
          </a:p>
          <a:p>
            <a:r>
              <a:rPr lang="en-US" dirty="0"/>
              <a:t>Experts to “the rest of us” linear model has its limits </a:t>
            </a:r>
          </a:p>
          <a:p>
            <a:r>
              <a:rPr lang="en-US" dirty="0"/>
              <a:t>Open Earth observations, citizen science, social media and digital platform (big) data access can provide transformation to:</a:t>
            </a:r>
          </a:p>
          <a:p>
            <a:r>
              <a:rPr lang="en-US" dirty="0"/>
              <a:t>Co-productive, inclusive social robust knowledge for decision making where there is broad understanding of policy relevant knowledge</a:t>
            </a:r>
          </a:p>
        </p:txBody>
      </p:sp>
    </p:spTree>
    <p:extLst>
      <p:ext uri="{BB962C8B-B14F-4D97-AF65-F5344CB8AC3E}">
        <p14:creationId xmlns:p14="http://schemas.microsoft.com/office/powerpoint/2010/main" val="32789393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294" y="1485931"/>
            <a:ext cx="8569325" cy="496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 descr="Members-02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32" b="1"/>
          <a:stretch/>
        </p:blipFill>
        <p:spPr>
          <a:xfrm>
            <a:off x="36512" y="1495779"/>
            <a:ext cx="9144000" cy="5218832"/>
          </a:xfrm>
          <a:prstGeom prst="rect">
            <a:avLst/>
          </a:prstGeom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1524000" y="836712"/>
            <a:ext cx="7772400" cy="762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solidFill>
                  <a:srgbClr val="333399"/>
                </a:solidFill>
                <a:latin typeface="Arial Narrow"/>
                <a:cs typeface="Arial Narrow"/>
              </a:rPr>
              <a:t>105 GEO Members – National Governments</a:t>
            </a:r>
          </a:p>
          <a:p>
            <a:r>
              <a:rPr lang="en-US" altLang="zh-CN" sz="2400" b="1" dirty="0">
                <a:solidFill>
                  <a:srgbClr val="333399"/>
                </a:solidFill>
                <a:latin typeface="Arial Narrow"/>
                <a:cs typeface="Arial Narrow"/>
              </a:rPr>
              <a:t>(including European Commission)</a:t>
            </a:r>
          </a:p>
          <a:p>
            <a:r>
              <a:rPr lang="en-US" altLang="zh-CN" sz="2400" b="1" dirty="0">
                <a:solidFill>
                  <a:srgbClr val="333399"/>
                </a:solidFill>
                <a:latin typeface="Arial Narrow"/>
                <a:cs typeface="Arial Narrow"/>
              </a:rPr>
              <a:t> </a:t>
            </a:r>
            <a:endParaRPr lang="zh-CN" altLang="en-US" sz="2400" b="1" dirty="0">
              <a:solidFill>
                <a:srgbClr val="333399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68966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" t="11963" r="6968" b="1575"/>
          <a:stretch/>
        </p:blipFill>
        <p:spPr bwMode="auto">
          <a:xfrm>
            <a:off x="70345" y="1700649"/>
            <a:ext cx="9020837" cy="511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1187624" y="650776"/>
            <a:ext cx="7772400" cy="762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solidFill>
                  <a:srgbClr val="333399"/>
                </a:solidFill>
                <a:latin typeface="Arial Narrow"/>
                <a:cs typeface="Arial Narrow"/>
              </a:rPr>
              <a:t>109 GEO Participating Organizations</a:t>
            </a:r>
          </a:p>
          <a:p>
            <a:r>
              <a:rPr lang="en-US" altLang="zh-CN" sz="2400" b="1" dirty="0">
                <a:solidFill>
                  <a:srgbClr val="333399"/>
                </a:solidFill>
                <a:latin typeface="Arial Narrow"/>
                <a:cs typeface="Arial Narrow"/>
              </a:rPr>
              <a:t>(international and non-governmental)</a:t>
            </a:r>
          </a:p>
          <a:p>
            <a:r>
              <a:rPr lang="en-US" altLang="zh-CN" sz="2400" dirty="0">
                <a:solidFill>
                  <a:srgbClr val="005FAA"/>
                </a:solidFill>
              </a:rPr>
              <a:t> </a:t>
            </a:r>
            <a:endParaRPr lang="zh-CN" altLang="en-US" sz="2400" dirty="0">
              <a:solidFill>
                <a:srgbClr val="005FAA"/>
              </a:solidFill>
            </a:endParaRPr>
          </a:p>
        </p:txBody>
      </p:sp>
      <p:sp>
        <p:nvSpPr>
          <p:cNvPr id="2" name="Oval 1"/>
          <p:cNvSpPr/>
          <p:nvPr/>
        </p:nvSpPr>
        <p:spPr bwMode="auto">
          <a:xfrm>
            <a:off x="8100392" y="2564904"/>
            <a:ext cx="1008112" cy="504056"/>
          </a:xfrm>
          <a:prstGeom prst="ellipse">
            <a:avLst/>
          </a:prstGeom>
          <a:noFill/>
          <a:ln w="38100" cap="flat" cmpd="sng" algn="ctr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1835696" y="3068960"/>
            <a:ext cx="936104" cy="504056"/>
          </a:xfrm>
          <a:prstGeom prst="ellipse">
            <a:avLst/>
          </a:prstGeom>
          <a:noFill/>
          <a:ln w="38100" cap="flat" cmpd="sng" algn="ctr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43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68760"/>
            <a:ext cx="8640763" cy="3062017"/>
          </a:xfrm>
        </p:spPr>
      </p:pic>
      <p:sp>
        <p:nvSpPr>
          <p:cNvPr id="2" name="TextBox 1"/>
          <p:cNvSpPr txBox="1"/>
          <p:nvPr/>
        </p:nvSpPr>
        <p:spPr>
          <a:xfrm>
            <a:off x="755576" y="4941168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05FAA"/>
                </a:solidFill>
                <a:latin typeface="Arial Narrow"/>
                <a:cs typeface="Arial Narrow"/>
              </a:rPr>
              <a:t>Integrating Earth Observations across Many Platforms and Domains to Benefit Society</a:t>
            </a:r>
          </a:p>
        </p:txBody>
      </p:sp>
    </p:spTree>
    <p:extLst>
      <p:ext uri="{BB962C8B-B14F-4D97-AF65-F5344CB8AC3E}">
        <p14:creationId xmlns:p14="http://schemas.microsoft.com/office/powerpoint/2010/main" val="534503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836" y="1270248"/>
            <a:ext cx="4608512" cy="718592"/>
          </a:xfrm>
        </p:spPr>
        <p:txBody>
          <a:bodyPr/>
          <a:lstStyle/>
          <a:p>
            <a:pPr algn="ctr"/>
            <a:r>
              <a:rPr lang="en-US" sz="3200" dirty="0">
                <a:solidFill>
                  <a:schemeClr val="accent2"/>
                </a:solidFill>
                <a:latin typeface="Arial Narrow"/>
                <a:cs typeface="Arial Narrow"/>
              </a:rPr>
              <a:t>The Value of Open Data Sharing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32163" r="-132163"/>
          <a:stretch>
            <a:fillRect/>
          </a:stretch>
        </p:blipFill>
        <p:spPr>
          <a:xfrm>
            <a:off x="153908" y="1268760"/>
            <a:ext cx="13275076" cy="5301208"/>
          </a:xfrm>
        </p:spPr>
      </p:pic>
      <p:sp>
        <p:nvSpPr>
          <p:cNvPr id="6" name="TextBox 5"/>
          <p:cNvSpPr txBox="1"/>
          <p:nvPr/>
        </p:nvSpPr>
        <p:spPr>
          <a:xfrm>
            <a:off x="179512" y="2000330"/>
            <a:ext cx="4032448" cy="5029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solidFill>
                <a:srgbClr val="005FAA"/>
              </a:solidFill>
              <a:latin typeface="Arial Narrow"/>
              <a:cs typeface="Arial Narrow"/>
            </a:endParaRPr>
          </a:p>
          <a:p>
            <a:pPr marL="457200" indent="-457200">
              <a:lnSpc>
                <a:spcPct val="80000"/>
              </a:lnSpc>
              <a:buFont typeface="Arial"/>
              <a:buChar char="•"/>
            </a:pPr>
            <a:r>
              <a:rPr lang="en-US" sz="2800" b="1" dirty="0">
                <a:solidFill>
                  <a:srgbClr val="005FAA"/>
                </a:solidFill>
                <a:latin typeface="Arial Narrow"/>
                <a:cs typeface="Arial Narrow"/>
              </a:rPr>
              <a:t>Research &amp; Innovation</a:t>
            </a:r>
          </a:p>
          <a:p>
            <a:pPr>
              <a:lnSpc>
                <a:spcPct val="80000"/>
              </a:lnSpc>
            </a:pPr>
            <a:endParaRPr lang="en-US" sz="2800" b="1" dirty="0">
              <a:solidFill>
                <a:srgbClr val="005FAA"/>
              </a:solidFill>
              <a:latin typeface="Arial Narrow"/>
              <a:cs typeface="Arial Narrow"/>
            </a:endParaRPr>
          </a:p>
          <a:p>
            <a:pPr marL="457200" indent="-457200">
              <a:lnSpc>
                <a:spcPct val="80000"/>
              </a:lnSpc>
              <a:buFont typeface="Arial"/>
              <a:buChar char="•"/>
            </a:pPr>
            <a:r>
              <a:rPr lang="en-US" sz="2800" b="1" dirty="0">
                <a:solidFill>
                  <a:srgbClr val="005FAA"/>
                </a:solidFill>
                <a:latin typeface="Arial Narrow"/>
                <a:cs typeface="Arial Narrow"/>
              </a:rPr>
              <a:t>Education</a:t>
            </a:r>
          </a:p>
          <a:p>
            <a:pPr marL="457200" indent="-457200">
              <a:lnSpc>
                <a:spcPct val="80000"/>
              </a:lnSpc>
              <a:buFont typeface="Arial"/>
              <a:buChar char="•"/>
            </a:pPr>
            <a:endParaRPr lang="en-US" sz="2800" b="1" dirty="0">
              <a:solidFill>
                <a:srgbClr val="005FAA"/>
              </a:solidFill>
              <a:latin typeface="Arial Narrow"/>
              <a:cs typeface="Arial Narrow"/>
            </a:endParaRPr>
          </a:p>
          <a:p>
            <a:pPr marL="457200" indent="-457200">
              <a:lnSpc>
                <a:spcPct val="80000"/>
              </a:lnSpc>
              <a:buFont typeface="Arial"/>
              <a:buChar char="•"/>
            </a:pPr>
            <a:r>
              <a:rPr lang="en-US" sz="2800" b="1" dirty="0">
                <a:solidFill>
                  <a:srgbClr val="005FAA"/>
                </a:solidFill>
                <a:latin typeface="Arial Narrow"/>
                <a:cs typeface="Arial Narrow"/>
              </a:rPr>
              <a:t>Capacity Development</a:t>
            </a:r>
          </a:p>
          <a:p>
            <a:pPr marL="457200" indent="-457200">
              <a:lnSpc>
                <a:spcPct val="80000"/>
              </a:lnSpc>
              <a:buFont typeface="Arial"/>
              <a:buChar char="•"/>
            </a:pPr>
            <a:endParaRPr lang="en-US" sz="2800" b="1" dirty="0">
              <a:solidFill>
                <a:srgbClr val="005FAA"/>
              </a:solidFill>
              <a:latin typeface="Arial Narrow"/>
              <a:cs typeface="Arial Narrow"/>
            </a:endParaRPr>
          </a:p>
          <a:p>
            <a:pPr marL="457200" indent="-457200">
              <a:lnSpc>
                <a:spcPct val="80000"/>
              </a:lnSpc>
              <a:buFont typeface="Arial"/>
              <a:buChar char="•"/>
            </a:pPr>
            <a:r>
              <a:rPr lang="en-US" sz="2800" b="1" dirty="0">
                <a:solidFill>
                  <a:schemeClr val="accent2"/>
                </a:solidFill>
                <a:latin typeface="Arial Narrow"/>
                <a:cs typeface="Arial Narrow"/>
              </a:rPr>
              <a:t>Effective Governance &amp; Policy Making</a:t>
            </a:r>
          </a:p>
          <a:p>
            <a:pPr marL="457200" indent="-457200">
              <a:lnSpc>
                <a:spcPct val="80000"/>
              </a:lnSpc>
              <a:buFont typeface="Arial"/>
              <a:buChar char="•"/>
            </a:pPr>
            <a:endParaRPr lang="en-US" sz="2800" b="1" dirty="0">
              <a:solidFill>
                <a:srgbClr val="005FAA"/>
              </a:solidFill>
              <a:latin typeface="Arial Narrow"/>
              <a:cs typeface="Arial Narrow"/>
            </a:endParaRPr>
          </a:p>
          <a:p>
            <a:pPr marL="457200" indent="-457200">
              <a:lnSpc>
                <a:spcPct val="80000"/>
              </a:lnSpc>
              <a:buFont typeface="Arial"/>
              <a:buChar char="•"/>
            </a:pPr>
            <a:r>
              <a:rPr lang="en-US" sz="2800" b="1" dirty="0">
                <a:solidFill>
                  <a:srgbClr val="333399"/>
                </a:solidFill>
                <a:latin typeface="Arial Narrow"/>
                <a:cs typeface="Arial Narrow"/>
              </a:rPr>
              <a:t>Social Welfare</a:t>
            </a:r>
          </a:p>
          <a:p>
            <a:pPr>
              <a:lnSpc>
                <a:spcPct val="80000"/>
              </a:lnSpc>
            </a:pPr>
            <a:endParaRPr lang="en-US" sz="2800" b="1" dirty="0">
              <a:solidFill>
                <a:srgbClr val="005FAA"/>
              </a:solidFill>
              <a:latin typeface="Arial Narrow"/>
              <a:cs typeface="Arial Narrow"/>
            </a:endParaRPr>
          </a:p>
          <a:p>
            <a:pPr marL="457200" indent="-457200">
              <a:lnSpc>
                <a:spcPct val="80000"/>
              </a:lnSpc>
              <a:buFont typeface="Arial"/>
              <a:buChar char="•"/>
            </a:pPr>
            <a:r>
              <a:rPr lang="en-US" sz="2800" b="1" dirty="0">
                <a:solidFill>
                  <a:schemeClr val="accent2"/>
                </a:solidFill>
                <a:latin typeface="Arial Narrow"/>
                <a:cs typeface="Arial Narrow"/>
              </a:rPr>
              <a:t>Economic Growth</a:t>
            </a:r>
          </a:p>
          <a:p>
            <a:pPr marL="457200" indent="-457200">
              <a:buFont typeface="Arial"/>
              <a:buChar char="•"/>
            </a:pPr>
            <a:endParaRPr lang="en-US" sz="2800" b="1" dirty="0">
              <a:solidFill>
                <a:srgbClr val="005FAA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25569690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30" y="1988840"/>
            <a:ext cx="3876589" cy="25388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8841"/>
            <a:ext cx="3096344" cy="43478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88024" y="5047436"/>
            <a:ext cx="3888432" cy="1077218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fr-CH" dirty="0">
              <a:solidFill>
                <a:srgbClr val="005FAA"/>
              </a:solidFill>
              <a:latin typeface="+mn-lt"/>
            </a:endParaRPr>
          </a:p>
          <a:p>
            <a:pPr algn="ctr"/>
            <a:r>
              <a:rPr lang="fr-CH" sz="2800" b="1" dirty="0" err="1">
                <a:solidFill>
                  <a:srgbClr val="005FAA"/>
                </a:solidFill>
                <a:latin typeface="+mn-lt"/>
              </a:rPr>
              <a:t>Your</a:t>
            </a:r>
            <a:r>
              <a:rPr lang="fr-CH" sz="2800" b="1" dirty="0">
                <a:solidFill>
                  <a:srgbClr val="005FAA"/>
                </a:solidFill>
                <a:latin typeface="+mn-lt"/>
              </a:rPr>
              <a:t> Cases!</a:t>
            </a:r>
          </a:p>
          <a:p>
            <a:endParaRPr lang="fr-CH" dirty="0">
              <a:solidFill>
                <a:srgbClr val="005FAA"/>
              </a:solidFill>
              <a:latin typeface="+mn-lt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1115616" y="1010816"/>
            <a:ext cx="7772400" cy="762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solidFill>
                  <a:srgbClr val="333399"/>
                </a:solidFill>
                <a:latin typeface="Arial Narrow"/>
                <a:cs typeface="Arial Narrow"/>
              </a:rPr>
              <a:t>Building the Socioeconomic Business Case</a:t>
            </a:r>
            <a:endParaRPr lang="zh-CN" altLang="en-US" sz="3200" b="1" dirty="0">
              <a:solidFill>
                <a:srgbClr val="333399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920235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67060"/>
            <a:ext cx="7987679" cy="4804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899592" y="1010816"/>
            <a:ext cx="7772400" cy="762000"/>
          </a:xfrm>
        </p:spPr>
        <p:txBody>
          <a:bodyPr>
            <a:normAutofit fontScale="90000"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Arial Narrow"/>
                <a:cs typeface="Arial Narrow"/>
              </a:rPr>
              <a:t>400m EO data and information resources n GEOSS Portal</a:t>
            </a:r>
            <a:endParaRPr lang="zh-CN" altLang="en-US" sz="2800" dirty="0">
              <a:solidFill>
                <a:schemeClr val="accent2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425412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057400"/>
            <a:ext cx="8424936" cy="4323928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16632" y="0"/>
            <a:ext cx="11077642" cy="68580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 bwMode="auto">
          <a:xfrm>
            <a:off x="2915816" y="2204864"/>
            <a:ext cx="864096" cy="576064"/>
          </a:xfrm>
          <a:prstGeom prst="ellipse">
            <a:avLst/>
          </a:prstGeom>
          <a:noFill/>
          <a:ln w="38100" cap="flat" cmpd="sng" algn="ctr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7028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1842864"/>
            <a:ext cx="9067800" cy="3962400"/>
          </a:xfrm>
        </p:spPr>
        <p:txBody>
          <a:bodyPr/>
          <a:lstStyle/>
          <a:p>
            <a:pPr>
              <a:lnSpc>
                <a:spcPct val="80000"/>
              </a:lnSpc>
              <a:buClr>
                <a:srgbClr val="005FAA"/>
              </a:buClr>
            </a:pPr>
            <a:r>
              <a:rPr lang="en-US" sz="2800" b="1" dirty="0">
                <a:solidFill>
                  <a:srgbClr val="005FAA"/>
                </a:solidFill>
                <a:latin typeface="Arial Narrow"/>
                <a:cs typeface="Arial Narrow"/>
              </a:rPr>
              <a:t>Earth observations and geospatial data can (and are) playing a critical role in measuring and monitoring the SDGs; </a:t>
            </a:r>
          </a:p>
          <a:p>
            <a:pPr>
              <a:lnSpc>
                <a:spcPct val="80000"/>
              </a:lnSpc>
              <a:buClr>
                <a:srgbClr val="005FAA"/>
              </a:buClr>
            </a:pPr>
            <a:endParaRPr lang="en-US" sz="2800" b="1" dirty="0">
              <a:solidFill>
                <a:srgbClr val="005FAA"/>
              </a:solidFill>
              <a:latin typeface="Arial Narrow"/>
              <a:cs typeface="Arial Narrow"/>
            </a:endParaRPr>
          </a:p>
          <a:p>
            <a:pPr>
              <a:lnSpc>
                <a:spcPct val="80000"/>
              </a:lnSpc>
              <a:buClr>
                <a:srgbClr val="005FAA"/>
              </a:buClr>
            </a:pPr>
            <a:r>
              <a:rPr lang="en-US" sz="2800" b="1" dirty="0">
                <a:solidFill>
                  <a:srgbClr val="005FAA"/>
                </a:solidFill>
                <a:latin typeface="Arial Narrow"/>
                <a:cs typeface="Arial Narrow"/>
              </a:rPr>
              <a:t>Collaboration at national, regional and international levels is essential </a:t>
            </a:r>
            <a:r>
              <a:rPr lang="mr-IN" sz="2800" b="1" dirty="0">
                <a:solidFill>
                  <a:srgbClr val="005FAA"/>
                </a:solidFill>
                <a:latin typeface="Arial Narrow"/>
                <a:cs typeface="Arial Narrow"/>
              </a:rPr>
              <a:t>–</a:t>
            </a:r>
            <a:r>
              <a:rPr lang="en-US" sz="2800" b="1" dirty="0">
                <a:solidFill>
                  <a:srgbClr val="005FAA"/>
                </a:solidFill>
                <a:latin typeface="Arial Narrow"/>
                <a:cs typeface="Arial Narrow"/>
              </a:rPr>
              <a:t> hyper partnering, radical sharing -- e.g. creating interdependencies similar to interdependencies in healthy biological ecosystems; and</a:t>
            </a:r>
          </a:p>
          <a:p>
            <a:pPr>
              <a:lnSpc>
                <a:spcPct val="80000"/>
              </a:lnSpc>
              <a:buClr>
                <a:srgbClr val="005FAA"/>
              </a:buClr>
            </a:pPr>
            <a:endParaRPr lang="en-US" sz="2800" b="1" dirty="0">
              <a:solidFill>
                <a:srgbClr val="005FAA"/>
              </a:solidFill>
              <a:latin typeface="Arial Narrow"/>
              <a:cs typeface="Arial Narrow"/>
            </a:endParaRPr>
          </a:p>
          <a:p>
            <a:pPr>
              <a:lnSpc>
                <a:spcPct val="80000"/>
              </a:lnSpc>
              <a:buClr>
                <a:srgbClr val="005FAA"/>
              </a:buClr>
            </a:pPr>
            <a:r>
              <a:rPr lang="en-US" sz="2800" b="1" dirty="0">
                <a:solidFill>
                  <a:srgbClr val="005FAA"/>
                </a:solidFill>
                <a:latin typeface="Arial Narrow"/>
                <a:cs typeface="Arial Narrow"/>
              </a:rPr>
              <a:t>Broad, open data policies must be advanced to leverage existing and planned national, regional and global investments to ensure the SDGs are met.</a:t>
            </a:r>
          </a:p>
          <a:p>
            <a:pPr marL="0" indent="0">
              <a:lnSpc>
                <a:spcPct val="80000"/>
              </a:lnSpc>
              <a:buClr>
                <a:srgbClr val="005FAA"/>
              </a:buClr>
              <a:buNone/>
            </a:pPr>
            <a:endParaRPr lang="en-US" sz="2800" b="1" dirty="0">
              <a:solidFill>
                <a:srgbClr val="005FAA"/>
              </a:solidFill>
              <a:latin typeface="Arial Narrow"/>
              <a:cs typeface="Arial Narrow"/>
            </a:endParaRPr>
          </a:p>
          <a:p>
            <a:pPr>
              <a:lnSpc>
                <a:spcPct val="80000"/>
              </a:lnSpc>
              <a:buClr>
                <a:srgbClr val="005FAA"/>
              </a:buClr>
            </a:pPr>
            <a:endParaRPr lang="en-US" sz="2800" b="1" dirty="0">
              <a:solidFill>
                <a:srgbClr val="005FAA"/>
              </a:solidFill>
              <a:latin typeface="Arial Narrow"/>
              <a:cs typeface="Arial Narrow"/>
            </a:endParaRPr>
          </a:p>
        </p:txBody>
      </p:sp>
      <p:sp>
        <p:nvSpPr>
          <p:cNvPr id="33794" name="Rectangle 4"/>
          <p:cNvSpPr>
            <a:spLocks noGrp="1" noChangeArrowheads="1"/>
          </p:cNvSpPr>
          <p:nvPr>
            <p:ph type="title"/>
          </p:nvPr>
        </p:nvSpPr>
        <p:spPr>
          <a:xfrm>
            <a:off x="832048" y="510952"/>
            <a:ext cx="7772400" cy="685800"/>
          </a:xfrm>
        </p:spPr>
        <p:txBody>
          <a:bodyPr/>
          <a:lstStyle/>
          <a:p>
            <a:pPr algn="ctr"/>
            <a:br>
              <a:rPr lang="en-US" b="1" dirty="0">
                <a:latin typeface="Arial" charset="0"/>
                <a:cs typeface="Arial" charset="0"/>
              </a:rPr>
            </a:br>
            <a:br>
              <a:rPr lang="en-US" b="1" dirty="0">
                <a:latin typeface="Arial" charset="0"/>
                <a:cs typeface="Arial" charset="0"/>
              </a:rPr>
            </a:br>
            <a:br>
              <a:rPr lang="en-US" b="1" dirty="0">
                <a:latin typeface="Arial" charset="0"/>
                <a:cs typeface="Arial" charset="0"/>
              </a:rPr>
            </a:br>
            <a:br>
              <a:rPr lang="en-US" b="1" dirty="0">
                <a:latin typeface="Arial" charset="0"/>
                <a:cs typeface="Arial" charset="0"/>
              </a:rPr>
            </a:br>
            <a:r>
              <a:rPr lang="en-US" sz="3600" dirty="0">
                <a:solidFill>
                  <a:srgbClr val="333399"/>
                </a:solidFill>
                <a:latin typeface="Arial Narrow"/>
                <a:cs typeface="Arial Narrow"/>
              </a:rPr>
              <a:t>Key Messages</a:t>
            </a:r>
            <a:br>
              <a:rPr lang="en-US" sz="3600" b="1" dirty="0">
                <a:latin typeface="Arial" charset="0"/>
                <a:cs typeface="Arial" charset="0"/>
              </a:rPr>
            </a:br>
            <a:br>
              <a:rPr lang="en-US" sz="3600" b="1" dirty="0">
                <a:latin typeface="Arial" charset="0"/>
                <a:cs typeface="Arial" charset="0"/>
              </a:rPr>
            </a:br>
            <a:endParaRPr lang="en-US" sz="3600" b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872712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1554" name="Rectangle 3"/>
          <p:cNvSpPr>
            <a:spLocks noChangeArrowheads="1"/>
          </p:cNvSpPr>
          <p:nvPr/>
        </p:nvSpPr>
        <p:spPr bwMode="auto">
          <a:xfrm>
            <a:off x="395536" y="836713"/>
            <a:ext cx="5976664" cy="7232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GB" sz="1000" b="1" u="none" dirty="0">
              <a:solidFill>
                <a:srgbClr val="005FAA"/>
              </a:solidFill>
              <a:latin typeface="Arial Narrow" pitchFamily="34" charset="0"/>
            </a:endParaRPr>
          </a:p>
          <a:p>
            <a:r>
              <a:rPr lang="en-GB" sz="4000" b="1" u="none" dirty="0">
                <a:solidFill>
                  <a:schemeClr val="accent2"/>
                </a:solidFill>
                <a:latin typeface="Arial Narrow" pitchFamily="34" charset="0"/>
              </a:rPr>
              <a:t>GEO-XIV Plenary</a:t>
            </a:r>
          </a:p>
          <a:p>
            <a:r>
              <a:rPr lang="en-GB" sz="4000" b="1" dirty="0">
                <a:solidFill>
                  <a:schemeClr val="accent2"/>
                </a:solidFill>
                <a:latin typeface="Arial Narrow" pitchFamily="34" charset="0"/>
              </a:rPr>
              <a:t>Washington, D.C.</a:t>
            </a:r>
          </a:p>
          <a:p>
            <a:r>
              <a:rPr lang="en-GB" sz="4000" b="1" dirty="0">
                <a:solidFill>
                  <a:schemeClr val="accent2"/>
                </a:solidFill>
                <a:latin typeface="Arial Narrow" pitchFamily="34" charset="0"/>
              </a:rPr>
              <a:t>23-26 October 2017</a:t>
            </a:r>
          </a:p>
          <a:p>
            <a:endParaRPr lang="en-GB" b="1" dirty="0">
              <a:solidFill>
                <a:srgbClr val="005FAA"/>
              </a:solidFill>
              <a:latin typeface="Arial Narrow" pitchFamily="34" charset="0"/>
            </a:endParaRPr>
          </a:p>
          <a:p>
            <a:r>
              <a:rPr lang="en-GB" sz="1000" b="1" dirty="0">
                <a:solidFill>
                  <a:srgbClr val="005FAA"/>
                </a:solidFill>
                <a:latin typeface="Arial Narrow" pitchFamily="34" charset="0"/>
              </a:rPr>
              <a:t>   </a:t>
            </a:r>
            <a:endParaRPr lang="en-GB" sz="1000" b="1" u="none" dirty="0">
              <a:solidFill>
                <a:srgbClr val="005FAA"/>
              </a:solidFill>
              <a:latin typeface="Arial Narrow" pitchFamily="34" charset="0"/>
            </a:endParaRPr>
          </a:p>
          <a:p>
            <a:r>
              <a:rPr lang="en-GB" sz="2800" b="1" u="none" dirty="0">
                <a:solidFill>
                  <a:srgbClr val="3595B7"/>
                </a:solidFill>
                <a:latin typeface="Arial Narrow" pitchFamily="34" charset="0"/>
                <a:hlinkClick r:id="rId3"/>
              </a:rPr>
              <a:t>http://www.earthobservations.org</a:t>
            </a:r>
            <a:endParaRPr lang="en-GB" sz="2800" b="1" u="none" dirty="0">
              <a:solidFill>
                <a:srgbClr val="3595B7"/>
              </a:solidFill>
              <a:latin typeface="Arial Narrow" pitchFamily="34" charset="0"/>
            </a:endParaRPr>
          </a:p>
          <a:p>
            <a:endParaRPr lang="en-GB" b="1" u="none" dirty="0">
              <a:solidFill>
                <a:srgbClr val="3595B7"/>
              </a:solidFill>
              <a:latin typeface="Arial Narrow" pitchFamily="34" charset="0"/>
            </a:endParaRPr>
          </a:p>
          <a:p>
            <a:endParaRPr lang="en-GB" b="1" dirty="0">
              <a:solidFill>
                <a:srgbClr val="3595B7"/>
              </a:solidFill>
              <a:latin typeface="Arial Narrow" pitchFamily="34" charset="0"/>
            </a:endParaRPr>
          </a:p>
          <a:p>
            <a:r>
              <a:rPr lang="en-GB" b="1" u="none" dirty="0">
                <a:solidFill>
                  <a:srgbClr val="3595B7"/>
                </a:solidFill>
                <a:latin typeface="Arial Narrow" pitchFamily="34" charset="0"/>
              </a:rPr>
              <a:t>	</a:t>
            </a:r>
          </a:p>
          <a:p>
            <a:endParaRPr lang="en-GB" b="1" u="none" dirty="0">
              <a:solidFill>
                <a:srgbClr val="3595B7"/>
              </a:solidFill>
              <a:latin typeface="Arial Narrow" pitchFamily="34" charset="0"/>
            </a:endParaRPr>
          </a:p>
          <a:p>
            <a:endParaRPr lang="en-GB" b="1" u="none" dirty="0">
              <a:solidFill>
                <a:srgbClr val="3595B7"/>
              </a:solidFill>
              <a:latin typeface="Arial Narrow" pitchFamily="34" charset="0"/>
            </a:endParaRPr>
          </a:p>
          <a:p>
            <a:endParaRPr lang="en-GB" sz="2800" b="1" dirty="0">
              <a:solidFill>
                <a:srgbClr val="3595B7"/>
              </a:solidFill>
              <a:latin typeface="Arial Narrow" pitchFamily="34" charset="0"/>
            </a:endParaRPr>
          </a:p>
          <a:p>
            <a:endParaRPr lang="en-GB" sz="2800" b="1" dirty="0">
              <a:solidFill>
                <a:srgbClr val="3595B7"/>
              </a:solidFill>
              <a:latin typeface="Arial Narrow" pitchFamily="34" charset="0"/>
            </a:endParaRPr>
          </a:p>
          <a:p>
            <a:endParaRPr lang="en-GB" b="1" u="none" dirty="0">
              <a:solidFill>
                <a:srgbClr val="3595B7"/>
              </a:solidFill>
              <a:latin typeface="Arial Narrow" pitchFamily="34" charset="0"/>
            </a:endParaRPr>
          </a:p>
          <a:p>
            <a:r>
              <a:rPr lang="en-GB" b="1" u="none" dirty="0">
                <a:solidFill>
                  <a:srgbClr val="3595B7"/>
                </a:solidFill>
                <a:latin typeface="Arial Narrow" pitchFamily="34" charset="0"/>
              </a:rPr>
              <a:t>	</a:t>
            </a:r>
            <a:br>
              <a:rPr lang="en-GB" b="1" u="none" dirty="0">
                <a:solidFill>
                  <a:srgbClr val="3595B7"/>
                </a:solidFill>
                <a:latin typeface="Arial Narrow" pitchFamily="34" charset="0"/>
              </a:rPr>
            </a:br>
            <a:endParaRPr lang="en-GB" b="1" dirty="0">
              <a:solidFill>
                <a:srgbClr val="3595B7"/>
              </a:solidFill>
              <a:latin typeface="Arial Narrow" pitchFamily="34" charset="0"/>
            </a:endParaRPr>
          </a:p>
          <a:p>
            <a:r>
              <a:rPr lang="en-GB" b="1" u="none" dirty="0">
                <a:solidFill>
                  <a:srgbClr val="3595B7"/>
                </a:solidFill>
                <a:latin typeface="Arial Narrow" pitchFamily="34" charset="0"/>
              </a:rPr>
              <a:t>       </a:t>
            </a:r>
            <a:endParaRPr lang="en-US" b="1" u="none" dirty="0">
              <a:solidFill>
                <a:srgbClr val="3595B7"/>
              </a:solidFill>
              <a:latin typeface="Arial Narrow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99351" y="4883126"/>
            <a:ext cx="5902659" cy="410632"/>
            <a:chOff x="722437" y="5490854"/>
            <a:chExt cx="5559066" cy="410632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2437" y="5490854"/>
              <a:ext cx="512010" cy="4106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1385722" y="5496115"/>
              <a:ext cx="489578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 dirty="0">
                  <a:solidFill>
                    <a:srgbClr val="005FAA"/>
                  </a:solidFill>
                  <a:latin typeface="Arial Narrow" panose="020B0606020202030204" pitchFamily="34" charset="0"/>
                </a:rPr>
                <a:t>@GEOSEC2025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9123" y="6012881"/>
            <a:ext cx="3814317" cy="440455"/>
            <a:chOff x="573070" y="5486417"/>
            <a:chExt cx="3814317" cy="440453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070" y="5486417"/>
              <a:ext cx="444628" cy="4404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Rectangle 10"/>
            <p:cNvSpPr/>
            <p:nvPr/>
          </p:nvSpPr>
          <p:spPr>
            <a:xfrm>
              <a:off x="1257579" y="5526760"/>
              <a:ext cx="3129808" cy="400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 dirty="0">
                  <a:solidFill>
                    <a:srgbClr val="005FAA"/>
                  </a:solidFill>
                  <a:latin typeface="Arial Narrow" panose="020B0606020202030204" pitchFamily="34" charset="0"/>
                </a:rPr>
                <a:t>Group on Earth Observations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19123" y="5429834"/>
            <a:ext cx="3814317" cy="468931"/>
            <a:chOff x="619117" y="5398470"/>
            <a:chExt cx="3814317" cy="468930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17" y="5398470"/>
              <a:ext cx="468930" cy="468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1303626" y="5432881"/>
              <a:ext cx="3129808" cy="4001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000" b="1" dirty="0">
                  <a:solidFill>
                    <a:srgbClr val="005FAA"/>
                  </a:solidFill>
                  <a:latin typeface="Arial Narrow" panose="020B0606020202030204" pitchFamily="34" charset="0"/>
                </a:rPr>
                <a:t>Group on Earth Observations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8669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1842864"/>
            <a:ext cx="9067800" cy="3962400"/>
          </a:xfrm>
        </p:spPr>
        <p:txBody>
          <a:bodyPr/>
          <a:lstStyle/>
          <a:p>
            <a:pPr>
              <a:lnSpc>
                <a:spcPct val="80000"/>
              </a:lnSpc>
              <a:buClr>
                <a:srgbClr val="005FAA"/>
              </a:buClr>
            </a:pPr>
            <a:r>
              <a:rPr lang="en-US" sz="2800" b="1" dirty="0">
                <a:solidFill>
                  <a:srgbClr val="005FAA"/>
                </a:solidFill>
                <a:latin typeface="Arial Narrow"/>
                <a:cs typeface="Arial Narrow"/>
              </a:rPr>
              <a:t>Earth observations and geospatial data can (and are) playing a critical role in measuring and monitoring the SDGs; </a:t>
            </a:r>
          </a:p>
          <a:p>
            <a:pPr>
              <a:lnSpc>
                <a:spcPct val="80000"/>
              </a:lnSpc>
              <a:buClr>
                <a:srgbClr val="005FAA"/>
              </a:buClr>
            </a:pPr>
            <a:endParaRPr lang="en-US" sz="2800" b="1" dirty="0">
              <a:solidFill>
                <a:srgbClr val="005FAA"/>
              </a:solidFill>
              <a:latin typeface="Arial Narrow"/>
              <a:cs typeface="Arial Narrow"/>
            </a:endParaRPr>
          </a:p>
          <a:p>
            <a:pPr>
              <a:lnSpc>
                <a:spcPct val="80000"/>
              </a:lnSpc>
              <a:buClr>
                <a:srgbClr val="005FAA"/>
              </a:buClr>
            </a:pPr>
            <a:r>
              <a:rPr lang="en-US" sz="2800" b="1" dirty="0">
                <a:solidFill>
                  <a:srgbClr val="005FAA"/>
                </a:solidFill>
                <a:latin typeface="Arial Narrow"/>
                <a:cs typeface="Arial Narrow"/>
              </a:rPr>
              <a:t>Collaboration at national, regional and international levels is essential </a:t>
            </a:r>
            <a:r>
              <a:rPr lang="mr-IN" sz="2800" b="1" dirty="0">
                <a:solidFill>
                  <a:srgbClr val="005FAA"/>
                </a:solidFill>
                <a:latin typeface="Arial Narrow"/>
                <a:cs typeface="Arial Narrow"/>
              </a:rPr>
              <a:t>–</a:t>
            </a:r>
            <a:r>
              <a:rPr lang="en-US" sz="2800" b="1" dirty="0">
                <a:solidFill>
                  <a:srgbClr val="005FAA"/>
                </a:solidFill>
                <a:latin typeface="Arial Narrow"/>
                <a:cs typeface="Arial Narrow"/>
              </a:rPr>
              <a:t> hyper partnering, radical sharing -- e.g. creating interdependencies similar to interdependencies in healthy biological ecosystems; and</a:t>
            </a:r>
          </a:p>
          <a:p>
            <a:pPr>
              <a:lnSpc>
                <a:spcPct val="80000"/>
              </a:lnSpc>
              <a:buClr>
                <a:srgbClr val="005FAA"/>
              </a:buClr>
            </a:pPr>
            <a:endParaRPr lang="en-US" sz="2800" b="1" dirty="0">
              <a:solidFill>
                <a:srgbClr val="005FAA"/>
              </a:solidFill>
              <a:latin typeface="Arial Narrow"/>
              <a:cs typeface="Arial Narrow"/>
            </a:endParaRPr>
          </a:p>
          <a:p>
            <a:pPr>
              <a:lnSpc>
                <a:spcPct val="80000"/>
              </a:lnSpc>
              <a:buClr>
                <a:srgbClr val="005FAA"/>
              </a:buClr>
            </a:pPr>
            <a:r>
              <a:rPr lang="en-US" sz="2800" b="1" dirty="0">
                <a:solidFill>
                  <a:srgbClr val="005FAA"/>
                </a:solidFill>
                <a:latin typeface="Arial Narrow"/>
                <a:cs typeface="Arial Narrow"/>
              </a:rPr>
              <a:t>Broad, open data policies must be advanced to leverage existing and planned national, regional and global investments to ensure the SDGs are met.</a:t>
            </a:r>
          </a:p>
          <a:p>
            <a:pPr marL="0" indent="0">
              <a:lnSpc>
                <a:spcPct val="80000"/>
              </a:lnSpc>
              <a:buClr>
                <a:srgbClr val="005FAA"/>
              </a:buClr>
              <a:buNone/>
            </a:pPr>
            <a:endParaRPr lang="en-US" sz="2800" b="1" dirty="0">
              <a:solidFill>
                <a:srgbClr val="005FAA"/>
              </a:solidFill>
              <a:latin typeface="Arial Narrow"/>
              <a:cs typeface="Arial Narrow"/>
            </a:endParaRPr>
          </a:p>
          <a:p>
            <a:pPr>
              <a:lnSpc>
                <a:spcPct val="80000"/>
              </a:lnSpc>
              <a:buClr>
                <a:srgbClr val="005FAA"/>
              </a:buClr>
            </a:pPr>
            <a:endParaRPr lang="en-US" sz="2800" b="1" dirty="0">
              <a:solidFill>
                <a:srgbClr val="005FAA"/>
              </a:solidFill>
              <a:latin typeface="Arial Narrow"/>
              <a:cs typeface="Arial Narrow"/>
            </a:endParaRPr>
          </a:p>
        </p:txBody>
      </p:sp>
      <p:sp>
        <p:nvSpPr>
          <p:cNvPr id="33794" name="Rectangle 4"/>
          <p:cNvSpPr>
            <a:spLocks noGrp="1" noChangeArrowheads="1"/>
          </p:cNvSpPr>
          <p:nvPr>
            <p:ph type="title"/>
          </p:nvPr>
        </p:nvSpPr>
        <p:spPr>
          <a:xfrm>
            <a:off x="832048" y="510952"/>
            <a:ext cx="7772400" cy="685800"/>
          </a:xfrm>
        </p:spPr>
        <p:txBody>
          <a:bodyPr/>
          <a:lstStyle/>
          <a:p>
            <a:pPr algn="ctr"/>
            <a:br>
              <a:rPr lang="en-US" b="1" dirty="0">
                <a:latin typeface="Arial" charset="0"/>
                <a:cs typeface="Arial" charset="0"/>
              </a:rPr>
            </a:br>
            <a:br>
              <a:rPr lang="en-US" b="1" dirty="0">
                <a:latin typeface="Arial" charset="0"/>
                <a:cs typeface="Arial" charset="0"/>
              </a:rPr>
            </a:br>
            <a:br>
              <a:rPr lang="en-US" b="1" dirty="0">
                <a:latin typeface="Arial" charset="0"/>
                <a:cs typeface="Arial" charset="0"/>
              </a:rPr>
            </a:br>
            <a:br>
              <a:rPr lang="en-US" b="1" dirty="0">
                <a:latin typeface="Arial" charset="0"/>
                <a:cs typeface="Arial" charset="0"/>
              </a:rPr>
            </a:br>
            <a:r>
              <a:rPr lang="en-US" sz="3600" dirty="0">
                <a:solidFill>
                  <a:srgbClr val="333399"/>
                </a:solidFill>
                <a:latin typeface="Arial Narrow"/>
                <a:cs typeface="Arial Narrow"/>
              </a:rPr>
              <a:t>Key Messages</a:t>
            </a:r>
            <a:br>
              <a:rPr lang="en-US" sz="3600" b="1" dirty="0">
                <a:latin typeface="Arial" charset="0"/>
                <a:cs typeface="Arial" charset="0"/>
              </a:rPr>
            </a:br>
            <a:br>
              <a:rPr lang="en-US" sz="3600" b="1" dirty="0">
                <a:latin typeface="Arial" charset="0"/>
                <a:cs typeface="Arial" charset="0"/>
              </a:rPr>
            </a:br>
            <a:endParaRPr lang="en-US" sz="3600" b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8194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838200"/>
            <a:ext cx="8352928" cy="718592"/>
          </a:xfrm>
        </p:spPr>
        <p:txBody>
          <a:bodyPr/>
          <a:lstStyle/>
          <a:p>
            <a:pPr algn="ctr"/>
            <a:r>
              <a:rPr lang="en-US" sz="3200" dirty="0">
                <a:solidFill>
                  <a:srgbClr val="000090"/>
                </a:solidFill>
                <a:latin typeface="Arial Narrow"/>
                <a:cs typeface="Arial Narrow"/>
              </a:rPr>
              <a:t>Three Tiers of Development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6362" b="6362"/>
          <a:stretch>
            <a:fillRect/>
          </a:stretch>
        </p:blipFill>
        <p:spPr>
          <a:xfrm>
            <a:off x="395536" y="1700808"/>
            <a:ext cx="8352928" cy="4752528"/>
          </a:xfrm>
        </p:spPr>
      </p:pic>
      <p:sp>
        <p:nvSpPr>
          <p:cNvPr id="5" name="TextBox 4"/>
          <p:cNvSpPr txBox="1"/>
          <p:nvPr/>
        </p:nvSpPr>
        <p:spPr>
          <a:xfrm>
            <a:off x="5665118" y="6413266"/>
            <a:ext cx="30833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2"/>
                </a:solidFill>
                <a:latin typeface="Arial Narrow"/>
                <a:cs typeface="Arial Narrow"/>
              </a:rPr>
              <a:t>Stockholm Resilience Center</a:t>
            </a:r>
            <a:endParaRPr lang="en-US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335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3347864" y="467058"/>
            <a:ext cx="3026296" cy="945718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37712" y="1916832"/>
            <a:ext cx="6446656" cy="3240360"/>
          </a:xfrm>
          <a:prstGeom prst="rect">
            <a:avLst/>
          </a:prstGeom>
        </p:spPr>
      </p:pic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68560" y="5805264"/>
            <a:ext cx="9792072" cy="576064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  <a:latin typeface="Arial Narrow"/>
                <a:cs typeface="Arial Narrow"/>
              </a:rPr>
              <a:t>Usefulness of Earth observations increasingly recognized</a:t>
            </a:r>
            <a:br>
              <a:rPr lang="en-US" dirty="0">
                <a:solidFill>
                  <a:schemeClr val="accent2"/>
                </a:solidFill>
                <a:latin typeface="Arial Narrow"/>
                <a:cs typeface="Arial Narrow"/>
              </a:rPr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37787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2997656" y="44624"/>
            <a:ext cx="6146344" cy="6716408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6064" y="1844824"/>
            <a:ext cx="5364088" cy="576064"/>
          </a:xfrm>
        </p:spPr>
        <p:txBody>
          <a:bodyPr/>
          <a:lstStyle/>
          <a:p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107504" y="2492896"/>
            <a:ext cx="2829777" cy="218973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800" b="1" dirty="0">
                <a:solidFill>
                  <a:schemeClr val="accent2"/>
                </a:solidFill>
              </a:rPr>
              <a:t>Earth Observations 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chemeClr val="accent2"/>
                </a:solidFill>
              </a:rPr>
              <a:t>for SDGs</a:t>
            </a:r>
          </a:p>
          <a:p>
            <a:pPr marL="0" indent="0" algn="ctr">
              <a:buNone/>
            </a:pPr>
            <a:endParaRPr lang="en-US" sz="2800" b="1" dirty="0">
              <a:solidFill>
                <a:schemeClr val="accent2"/>
              </a:solidFill>
            </a:endParaRPr>
          </a:p>
          <a:p>
            <a:pPr marL="0" indent="0" algn="ctr">
              <a:buNone/>
            </a:pPr>
            <a:r>
              <a:rPr lang="en-US" sz="2800" b="1" dirty="0">
                <a:solidFill>
                  <a:schemeClr val="accent2"/>
                </a:solidFill>
              </a:rPr>
              <a:t>(EO4SDGs)</a:t>
            </a:r>
          </a:p>
          <a:p>
            <a:pPr marL="0" indent="0" algn="ctr">
              <a:buNone/>
            </a:pP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764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28805"/>
            <a:ext cx="3361220" cy="4752975"/>
          </a:xfrm>
        </p:spPr>
      </p:pic>
      <p:sp>
        <p:nvSpPr>
          <p:cNvPr id="5" name="TextBox 4"/>
          <p:cNvSpPr txBox="1"/>
          <p:nvPr/>
        </p:nvSpPr>
        <p:spPr>
          <a:xfrm>
            <a:off x="3995936" y="1556792"/>
            <a:ext cx="43924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  <a:latin typeface="+mj-lt"/>
              </a:rPr>
              <a:t>GEO is instrumental in integrating Earth observation data into the methodology of measuring, monitoring and achieving the SDG Indicators. </a:t>
            </a:r>
          </a:p>
          <a:p>
            <a:endParaRPr lang="en-US" sz="2000" b="1" dirty="0">
              <a:solidFill>
                <a:srgbClr val="0070C0"/>
              </a:solidFill>
              <a:latin typeface="+mj-lt"/>
            </a:endParaRPr>
          </a:p>
          <a:p>
            <a:r>
              <a:rPr lang="en-US" sz="2000" b="1" dirty="0">
                <a:solidFill>
                  <a:srgbClr val="0070C0"/>
                </a:solidFill>
                <a:latin typeface="+mj-lt"/>
              </a:rPr>
              <a:t>Brochure gives graphic illustrations of EO data sets available allowing decision-makers to help identify the status of conditions they need to report, as well as visualize the solution.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9064" y="557808"/>
            <a:ext cx="8229600" cy="1143000"/>
          </a:xfrm>
        </p:spPr>
        <p:txBody>
          <a:bodyPr>
            <a:normAutofit/>
          </a:bodyPr>
          <a:lstStyle/>
          <a:p>
            <a:pPr eaLnBrk="0" fontAlgn="base" hangingPunct="0">
              <a:spcAft>
                <a:spcPct val="0"/>
              </a:spcAft>
            </a:pPr>
            <a:r>
              <a:rPr lang="en-GB" sz="3200" b="1" dirty="0">
                <a:solidFill>
                  <a:srgbClr val="333399"/>
                </a:solidFill>
                <a:latin typeface="Arial Narrow"/>
                <a:cs typeface="Arial Narrow"/>
              </a:rPr>
              <a:t>EO case studies: Agenda 2030</a:t>
            </a:r>
            <a:endParaRPr lang="en-US" sz="3200" b="1" dirty="0">
              <a:solidFill>
                <a:srgbClr val="333399"/>
              </a:solidFill>
              <a:latin typeface="Arial Narrow"/>
              <a:cs typeface="Arial Narro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86200" y="5517232"/>
            <a:ext cx="54102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hlinkClick r:id="rId3"/>
              </a:rPr>
              <a:t>https://www.earthobservations.org/documents/publications/201703_geo_eo_for_2030_agenda.pdf</a:t>
            </a:r>
            <a:r>
              <a:rPr lang="en-US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89452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51520" y="2132856"/>
            <a:ext cx="2667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ZA"/>
            </a:defPPr>
            <a:lvl1pPr>
              <a:defRPr sz="2800" u="none" kern="0">
                <a:solidFill>
                  <a:srgbClr val="005FAA"/>
                </a:solidFill>
                <a:latin typeface="Arial" charset="0"/>
                <a:ea typeface="宋体" pitchFamily="2" charset="-122"/>
                <a:cs typeface="Tahoma" pitchFamily="34" charset="0"/>
              </a:defRPr>
            </a:lvl1pPr>
          </a:lstStyle>
          <a:p>
            <a:pPr algn="ctr"/>
            <a:r>
              <a:rPr lang="en-US" sz="3200" b="1" dirty="0">
                <a:solidFill>
                  <a:srgbClr val="333399"/>
                </a:solidFill>
                <a:latin typeface="Arial Narrow"/>
                <a:cs typeface="Arial Narrow"/>
              </a:rPr>
              <a:t>Earth Observation linkages with Goals, Targets, and Indicators</a:t>
            </a:r>
          </a:p>
        </p:txBody>
      </p:sp>
      <p:sp>
        <p:nvSpPr>
          <p:cNvPr id="2" name="Rectangle 1"/>
          <p:cNvSpPr/>
          <p:nvPr/>
        </p:nvSpPr>
        <p:spPr>
          <a:xfrm>
            <a:off x="464840" y="3573016"/>
            <a:ext cx="2667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u="none" dirty="0">
              <a:solidFill>
                <a:srgbClr val="005FAA"/>
              </a:solidFill>
              <a:latin typeface="Arial Narrow"/>
              <a:cs typeface="Arial Narrow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753" y="838200"/>
            <a:ext cx="6093047" cy="586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1147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590800" y="5715004"/>
            <a:ext cx="65882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de-DE" sz="2400" b="1" kern="0" dirty="0">
                <a:solidFill>
                  <a:srgbClr val="005FAA"/>
                </a:solidFill>
                <a:latin typeface="Arial"/>
                <a:ea typeface="MS PGothic" pitchFamily="34" charset="-128"/>
                <a:cs typeface="Arial"/>
              </a:rPr>
              <a:t>2030 Agenda </a:t>
            </a:r>
            <a:r>
              <a:rPr lang="de-DE" sz="2400" b="1" kern="0" dirty="0" err="1">
                <a:solidFill>
                  <a:srgbClr val="005FAA"/>
                </a:solidFill>
                <a:latin typeface="Arial"/>
                <a:ea typeface="MS PGothic" pitchFamily="34" charset="-128"/>
                <a:cs typeface="Arial"/>
              </a:rPr>
              <a:t>for</a:t>
            </a:r>
            <a:r>
              <a:rPr lang="de-DE" sz="2400" b="1" kern="0" dirty="0">
                <a:solidFill>
                  <a:srgbClr val="005FAA"/>
                </a:solidFill>
                <a:latin typeface="Arial"/>
                <a:ea typeface="MS PGothic" pitchFamily="34" charset="-128"/>
                <a:cs typeface="Arial"/>
              </a:rPr>
              <a:t> </a:t>
            </a:r>
            <a:r>
              <a:rPr lang="de-DE" sz="2400" b="1" kern="0" dirty="0" err="1">
                <a:solidFill>
                  <a:srgbClr val="005FAA"/>
                </a:solidFill>
                <a:latin typeface="Arial"/>
                <a:ea typeface="MS PGothic" pitchFamily="34" charset="-128"/>
                <a:cs typeface="Arial"/>
              </a:rPr>
              <a:t>Sustainable</a:t>
            </a:r>
            <a:r>
              <a:rPr lang="de-DE" sz="2400" b="1" kern="0" dirty="0">
                <a:solidFill>
                  <a:srgbClr val="005FAA"/>
                </a:solidFill>
                <a:latin typeface="Arial"/>
                <a:ea typeface="MS PGothic" pitchFamily="34" charset="-128"/>
                <a:cs typeface="Arial"/>
              </a:rPr>
              <a:t> Development</a:t>
            </a:r>
            <a:endParaRPr lang="de-DE" sz="2400" b="1" dirty="0">
              <a:solidFill>
                <a:srgbClr val="005FAA"/>
              </a:solidFill>
              <a:latin typeface="+mj-lt"/>
              <a:sym typeface="Wingdings" panose="05000000000000000000" pitchFamily="2" charset="2"/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3"/>
          <a:srcRect r="66487"/>
          <a:stretch/>
        </p:blipFill>
        <p:spPr>
          <a:xfrm>
            <a:off x="609600" y="5334000"/>
            <a:ext cx="1296144" cy="1208629"/>
          </a:xfrm>
          <a:prstGeom prst="rect">
            <a:avLst/>
          </a:prstGeom>
        </p:spPr>
      </p:pic>
      <p:cxnSp>
        <p:nvCxnSpPr>
          <p:cNvPr id="7" name="Connecteur droit 6"/>
          <p:cNvCxnSpPr/>
          <p:nvPr/>
        </p:nvCxnSpPr>
        <p:spPr>
          <a:xfrm>
            <a:off x="36512" y="3408675"/>
            <a:ext cx="9144000" cy="0"/>
          </a:xfrm>
          <a:prstGeom prst="line">
            <a:avLst/>
          </a:prstGeom>
          <a:ln>
            <a:solidFill>
              <a:srgbClr val="044BA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/>
        </p:nvCxnSpPr>
        <p:spPr>
          <a:xfrm>
            <a:off x="36512" y="5280883"/>
            <a:ext cx="9144000" cy="0"/>
          </a:xfrm>
          <a:prstGeom prst="line">
            <a:avLst/>
          </a:prstGeom>
          <a:ln>
            <a:solidFill>
              <a:srgbClr val="044BA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2" descr="Bildergebnis für sendai framework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4"/>
          <a:stretch/>
        </p:blipFill>
        <p:spPr bwMode="auto">
          <a:xfrm>
            <a:off x="397776" y="3661048"/>
            <a:ext cx="2302016" cy="13681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2555776" y="4192492"/>
            <a:ext cx="3898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de-DE" sz="2400" dirty="0" err="1">
                <a:solidFill>
                  <a:srgbClr val="005FAA"/>
                </a:solidFill>
                <a:latin typeface="Arial"/>
                <a:cs typeface="Arial"/>
                <a:sym typeface="Wingdings" panose="05000000000000000000" pitchFamily="2" charset="2"/>
              </a:rPr>
              <a:t>Disaster</a:t>
            </a:r>
            <a:r>
              <a:rPr lang="de-DE" sz="2400" dirty="0">
                <a:solidFill>
                  <a:srgbClr val="005FAA"/>
                </a:solidFill>
                <a:latin typeface="Arial"/>
                <a:cs typeface="Arial"/>
                <a:sym typeface="Wingdings" panose="05000000000000000000" pitchFamily="2" charset="2"/>
              </a:rPr>
              <a:t> </a:t>
            </a:r>
            <a:r>
              <a:rPr lang="de-DE" sz="2400" dirty="0" err="1">
                <a:solidFill>
                  <a:srgbClr val="005FAA"/>
                </a:solidFill>
                <a:latin typeface="Arial"/>
                <a:cs typeface="Arial"/>
                <a:sym typeface="Wingdings" panose="05000000000000000000" pitchFamily="2" charset="2"/>
              </a:rPr>
              <a:t>Risk</a:t>
            </a:r>
            <a:r>
              <a:rPr lang="de-DE" sz="2400" dirty="0">
                <a:solidFill>
                  <a:srgbClr val="005FAA"/>
                </a:solidFill>
                <a:latin typeface="Arial"/>
                <a:cs typeface="Arial"/>
                <a:sym typeface="Wingdings" panose="05000000000000000000" pitchFamily="2" charset="2"/>
              </a:rPr>
              <a:t> </a:t>
            </a:r>
            <a:r>
              <a:rPr lang="de-DE" sz="2400" dirty="0" err="1">
                <a:solidFill>
                  <a:srgbClr val="005FAA"/>
                </a:solidFill>
                <a:latin typeface="Arial"/>
                <a:cs typeface="Arial"/>
                <a:sym typeface="Wingdings" panose="05000000000000000000" pitchFamily="2" charset="2"/>
              </a:rPr>
              <a:t>Reduction</a:t>
            </a:r>
            <a:endParaRPr lang="de-DE" sz="2400" dirty="0">
              <a:solidFill>
                <a:srgbClr val="005FAA"/>
              </a:solidFill>
              <a:latin typeface="Arial"/>
              <a:cs typeface="Arial"/>
              <a:sym typeface="Wingdings" panose="05000000000000000000" pitchFamily="2" charset="2"/>
            </a:endParaRPr>
          </a:p>
        </p:txBody>
      </p:sp>
      <p:pic>
        <p:nvPicPr>
          <p:cNvPr id="17" name="Picture 2" descr="http://www.cop21.gouv.fr/sites/all/themes/custom/co21_theme/logo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62006" y="1524001"/>
            <a:ext cx="1171245" cy="17628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2503240" y="1956051"/>
            <a:ext cx="5040560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4">
              <a:spcAft>
                <a:spcPts val="600"/>
              </a:spcAft>
            </a:pPr>
            <a:r>
              <a:rPr lang="de-DE" sz="2400" dirty="0" err="1">
                <a:solidFill>
                  <a:srgbClr val="005FAA"/>
                </a:solidFill>
                <a:latin typeface="Arial"/>
                <a:cs typeface="Arial"/>
              </a:rPr>
              <a:t>Climate</a:t>
            </a:r>
            <a:r>
              <a:rPr lang="de-DE" sz="2400" dirty="0">
                <a:solidFill>
                  <a:srgbClr val="005FAA"/>
                </a:solidFill>
                <a:latin typeface="Arial"/>
                <a:cs typeface="Arial"/>
              </a:rPr>
              <a:t> Change</a:t>
            </a:r>
          </a:p>
          <a:p>
            <a:pPr marL="0" lvl="4">
              <a:spcAft>
                <a:spcPts val="600"/>
              </a:spcAft>
            </a:pPr>
            <a:r>
              <a:rPr lang="de-DE" sz="2400" dirty="0" err="1">
                <a:solidFill>
                  <a:srgbClr val="005FAA"/>
                </a:solidFill>
                <a:latin typeface="Arial"/>
                <a:cs typeface="Arial"/>
              </a:rPr>
              <a:t>Greenhouse</a:t>
            </a:r>
            <a:r>
              <a:rPr lang="de-DE" sz="2400" dirty="0">
                <a:solidFill>
                  <a:srgbClr val="005FAA"/>
                </a:solidFill>
                <a:latin typeface="Arial"/>
                <a:cs typeface="Arial"/>
              </a:rPr>
              <a:t> Gas Monitoring</a:t>
            </a:r>
            <a:endParaRPr lang="de-DE" sz="2400" dirty="0">
              <a:solidFill>
                <a:srgbClr val="005FAA"/>
              </a:solidFill>
              <a:latin typeface="Arial"/>
              <a:cs typeface="Arial"/>
              <a:sym typeface="Wingdings" panose="05000000000000000000" pitchFamily="2" charset="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827584" y="1010816"/>
            <a:ext cx="7772400" cy="762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solidFill>
                  <a:srgbClr val="333399"/>
                </a:solidFill>
                <a:latin typeface="Arial Narrow"/>
                <a:cs typeface="Arial Narrow"/>
              </a:rPr>
              <a:t>GEO Engagement Priorities 2017-2019</a:t>
            </a:r>
            <a:endParaRPr lang="zh-CN" altLang="en-US" sz="3200" b="1" dirty="0">
              <a:solidFill>
                <a:srgbClr val="333399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22205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371600" y="1466437"/>
            <a:ext cx="6858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accent2"/>
                </a:solidFill>
                <a:latin typeface="Arial Narrow"/>
                <a:cs typeface="Arial Narrow"/>
              </a:rPr>
              <a:t>GEO: Intergovernmental organisation focusing on open Earth observations – insights for decision making.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626600" y="21844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15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14F12166-409F-413B-A71D-01977A2E7DD1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6B45781D-AA21-453A-A5CE-69736CAFAC65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BE447188-E130-4654-B57D-487650784C2C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7161</TotalTime>
  <Words>723</Words>
  <Application>Microsoft Office PowerPoint</Application>
  <PresentationFormat>On-screen Show (4:3)</PresentationFormat>
  <Paragraphs>110</Paragraphs>
  <Slides>19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ＭＳ Ｐゴシック</vt:lpstr>
      <vt:lpstr>ＭＳ Ｐゴシック</vt:lpstr>
      <vt:lpstr>宋体</vt:lpstr>
      <vt:lpstr>Arial</vt:lpstr>
      <vt:lpstr>Arial Narrow</vt:lpstr>
      <vt:lpstr>Calibri</vt:lpstr>
      <vt:lpstr>Times</vt:lpstr>
      <vt:lpstr>Wingdings</vt:lpstr>
      <vt:lpstr>1_Blank Presentation</vt:lpstr>
      <vt:lpstr>  </vt:lpstr>
      <vt:lpstr>    Key Messages  </vt:lpstr>
      <vt:lpstr>Three Tiers of Development</vt:lpstr>
      <vt:lpstr>Usefulness of Earth observations increasingly recognized </vt:lpstr>
      <vt:lpstr>PowerPoint Presentation</vt:lpstr>
      <vt:lpstr>EO case studies: Agenda 2030</vt:lpstr>
      <vt:lpstr>PowerPoint Presentation</vt:lpstr>
      <vt:lpstr>PowerPoint Presentation</vt:lpstr>
      <vt:lpstr>PowerPoint Presentation</vt:lpstr>
      <vt:lpstr>Environment &amp; Sustainability – Complex Science Policy Interface</vt:lpstr>
      <vt:lpstr>PowerPoint Presentation</vt:lpstr>
      <vt:lpstr>PowerPoint Presentation</vt:lpstr>
      <vt:lpstr>PowerPoint Presentation</vt:lpstr>
      <vt:lpstr>The Value of Open Data Sharing</vt:lpstr>
      <vt:lpstr>PowerPoint Presentation</vt:lpstr>
      <vt:lpstr>400m EO data and information resources n GEOSS Portal</vt:lpstr>
      <vt:lpstr>PowerPoint Presentation</vt:lpstr>
      <vt:lpstr>    Key Messages  </vt:lpstr>
      <vt:lpstr>PowerPoint Presentation</vt:lpstr>
    </vt:vector>
  </TitlesOfParts>
  <Company>ꀀ穼훼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Presentation</dc:title>
  <dc:creator>Nick Walters</dc:creator>
  <cp:lastModifiedBy>Sonntag, William</cp:lastModifiedBy>
  <cp:revision>543</cp:revision>
  <cp:lastPrinted>2016-02-03T21:56:12Z</cp:lastPrinted>
  <dcterms:created xsi:type="dcterms:W3CDTF">2007-10-16T08:11:19Z</dcterms:created>
  <dcterms:modified xsi:type="dcterms:W3CDTF">2017-07-12T19:07:46Z</dcterms:modified>
</cp:coreProperties>
</file>